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304" r:id="rId4"/>
    <p:sldId id="306" r:id="rId5"/>
    <p:sldId id="305" r:id="rId6"/>
    <p:sldId id="307" r:id="rId7"/>
    <p:sldId id="308" r:id="rId8"/>
    <p:sldId id="30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85A9-7819-9B40-79F9-492D0DC8C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FA9AA-B43A-052E-55FE-E2D9F0F3E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553ED-864B-32E8-9F48-003BB624B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C319-BF28-A841-83C8-3BA539ECB3C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FED0A-CB9B-559F-F334-5F2CFBCD2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1840E-9499-9B6C-E13E-998E7F694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02000-132C-184E-ADB9-FCC30DC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2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1E922-D27C-A47A-8BC7-407B7936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376E6-5353-0C8D-A627-352A89648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05BC5-C926-04FB-E42D-DE4961626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C319-BF28-A841-83C8-3BA539ECB3C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C23B0-F2A4-7310-4E1C-E7C56127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D014B-0163-5CDC-3F8B-594571831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02000-132C-184E-ADB9-FCC30DC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6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F99F12-8334-CB7E-88CF-59A79FC8C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71A6FB-4C0A-E923-1B3E-2155EA39E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7A3C7-16BC-3E67-4C0A-B07E2ADD7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C319-BF28-A841-83C8-3BA539ECB3C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1447C-7472-36F7-5964-2A3A9F8BA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57AFD-9680-1045-64B5-AA41C0D7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02000-132C-184E-ADB9-FCC30DC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7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7054-35FC-D0AD-32F2-2EEECBC7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FEAF3-505A-72C9-F6EE-2C68D2EBD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1E568-027E-959E-D45B-56E2E37A6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C319-BF28-A841-83C8-3BA539ECB3C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96ED1-4890-8838-9FA2-2C70072CC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36395-9A5B-7245-BBC4-55E796434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02000-132C-184E-ADB9-FCC30DC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99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4FFA-9434-DAF6-D69B-8DDC04304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31534-DDC8-082D-7548-2EA13B4E9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2E52C-204C-CAFC-552F-595D7BC5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C319-BF28-A841-83C8-3BA539ECB3C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6371F-3B0D-8DB3-1332-2D3F0C58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8B9C1-49FE-1B26-F352-96D8D627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02000-132C-184E-ADB9-FCC30DC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65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B6B3-D428-408E-4045-3DA64B98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8DF2C-CDD2-E06F-34E0-46C83EEB0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E000A-4CED-20E6-39D2-2EE9634A2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AC319-B178-7630-C61D-CD87587BB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C319-BF28-A841-83C8-3BA539ECB3C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40956-769C-3E69-CF1E-1D67B7D6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232A1-80C0-FBC1-FA93-6612C5137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02000-132C-184E-ADB9-FCC30DC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02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A9DEE-F44C-AF18-F502-93C2557B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013F4-F0AD-E1D9-B87A-B835E5855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694ED1-BC64-EB5F-E0DC-F722E8428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69D627-819C-20D9-C175-E1C39709E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B60DB3-65BD-93DB-FCA3-CD9A26EB6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347104-4481-CB41-2881-CAB6ABB2E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C319-BF28-A841-83C8-3BA539ECB3C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E63BB-C8CF-8D50-53C7-CEE9386A2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897D13-FAFD-1E7C-8F1D-AB0FAF23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02000-132C-184E-ADB9-FCC30DC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6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13DBE-3EEE-A5B7-E595-F3347C9BB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5D3E55-1086-53CC-3FC3-6E902D805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C319-BF28-A841-83C8-3BA539ECB3C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7A4F5A-FBCF-71DF-320E-322D27594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EFFB0-5469-E6AC-3761-5ECE33EB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02000-132C-184E-ADB9-FCC30DC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18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802F35-991B-4BDA-5A97-DB06B9F3C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C319-BF28-A841-83C8-3BA539ECB3C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C7803-9B96-3B31-C13F-BC1320F1D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29844-9395-F4A6-5BE7-28D48080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02000-132C-184E-ADB9-FCC30DC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1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F23C1-271C-70E1-D734-25855CB34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C0F4-C48F-90D7-2542-32EF9B370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1C01A-0007-1C6E-D0BA-7032F93A8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02290-5429-23AB-184C-9137E34A5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C319-BF28-A841-83C8-3BA539ECB3C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FC70A-3D54-11A2-0704-36E69B5DC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5DF34-0B47-6E89-1E05-4CDE6A6EA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02000-132C-184E-ADB9-FCC30DC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2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64990-F8E6-7F79-0543-BCF446223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1BA506-3B04-8B89-EEE0-4401658D9B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A09BA-E5B1-5811-59C3-504D069F3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47FAA-2529-CEFB-4B5B-FB482866E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C319-BF28-A841-83C8-3BA539ECB3C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AD1BB-A996-9DCA-E92B-3B3961F4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A012D-5E0D-4D08-4B43-2DE44FD0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02000-132C-184E-ADB9-FCC30DC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84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376C99-837B-E30A-2F55-44C45F47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BF8F8-0737-6B2E-ABA9-E3C0D6AFE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50FE7-A5A7-3FC0-180E-71E472EAD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1C319-BF28-A841-83C8-3BA539ECB3CE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CEBE3-7825-27E3-356B-8CDF058BDB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3B5B0-CDC7-5088-5339-720D7BDA0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02000-132C-184E-ADB9-FCC30DC65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7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olab.research.google.com/github/sokrypton/ColabFold/blob/main/AlphaFold2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8A727-C88A-754D-03A8-855D679858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Case </a:t>
            </a:r>
            <a:r>
              <a:rPr lang="en-US" b="1"/>
              <a:t>Study using </a:t>
            </a:r>
            <a:r>
              <a:rPr lang="en-US" dirty="0"/>
              <a:t>AlphaFold2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44DB0-D8AE-C21B-7145-33AD713494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3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53B8-C76E-7B4B-A339-CAA362BE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3E3DC-2993-6828-A173-B653B7E8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https://colab.research.google.com/github/sokrypton/ColabFold/blob/main/AlphaFold2.ipynb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18CFA-D45F-9AD1-E60C-235802848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28" y="2645351"/>
            <a:ext cx="5404746" cy="37218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6A9BFB-D51A-BD17-A35D-9FE846758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17" y="2851353"/>
            <a:ext cx="5702237" cy="7381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473983-B650-ACA5-A4D0-63F63A702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456" y="3785828"/>
            <a:ext cx="4644957" cy="25260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4785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D2698-9EEF-B520-A05E-79869264E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6254"/>
          </a:xfrm>
        </p:spPr>
        <p:txBody>
          <a:bodyPr/>
          <a:lstStyle/>
          <a:p>
            <a:r>
              <a:rPr lang="en-US" dirty="0" err="1"/>
              <a:t>AlphaFold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648B65-4938-21EC-E9C9-E2D03C145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218" y="966330"/>
            <a:ext cx="3918638" cy="2861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E51DDA-E0D7-ABB9-9A42-C8A24923EAF1}"/>
              </a:ext>
            </a:extLst>
          </p:cNvPr>
          <p:cNvSpPr txBox="1"/>
          <p:nvPr/>
        </p:nvSpPr>
        <p:spPr>
          <a:xfrm>
            <a:off x="5960618" y="1335929"/>
            <a:ext cx="399320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Insert Query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Leave on default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using the “Runtime </a:t>
            </a:r>
            <a:r>
              <a:rPr lang="en-US" dirty="0">
                <a:sym typeface="Wingdings" pitchFamily="2" charset="2"/>
              </a:rPr>
              <a:t> Run all”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CB4C25-1E29-4252-A7CF-87961C406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839"/>
          <a:stretch/>
        </p:blipFill>
        <p:spPr>
          <a:xfrm>
            <a:off x="5960618" y="2538071"/>
            <a:ext cx="3993204" cy="1013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0CA11D-A01A-F288-5033-8CCBAB82C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21" y="3906433"/>
            <a:ext cx="6635075" cy="2710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121C2D05-1609-A023-50AE-F61A136F5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483" y="3906433"/>
            <a:ext cx="3971317" cy="270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76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70F2-F3DA-6A6F-E558-F95B6EDC9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AlphaFold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C2337-99B4-643C-4AEB-56793E3D8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3"/>
          <a:stretch/>
        </p:blipFill>
        <p:spPr>
          <a:xfrm>
            <a:off x="736198" y="3973076"/>
            <a:ext cx="5359802" cy="2354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372E24-D116-3C4F-812D-1DD1D2B655DB}"/>
              </a:ext>
            </a:extLst>
          </p:cNvPr>
          <p:cNvSpPr txBox="1"/>
          <p:nvPr/>
        </p:nvSpPr>
        <p:spPr>
          <a:xfrm>
            <a:off x="838200" y="2557577"/>
            <a:ext cx="1014757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pLDDT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corresponds to the model's prediction of its score on the local Distance Difference Test (</a:t>
            </a:r>
            <a:r>
              <a:rPr lang="en-US" b="0" i="0" dirty="0" err="1">
                <a:solidFill>
                  <a:srgbClr val="040C28"/>
                </a:solidFill>
                <a:effectLst/>
                <a:latin typeface="Google Sans"/>
              </a:rPr>
              <a:t>lDDT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-C</a:t>
            </a:r>
            <a:r>
              <a:rPr lang="el-GR" b="0" i="0" dirty="0">
                <a:solidFill>
                  <a:srgbClr val="040C28"/>
                </a:solidFill>
                <a:effectLst/>
                <a:latin typeface="Google Sans"/>
              </a:rPr>
              <a:t>α)</a:t>
            </a:r>
            <a:r>
              <a:rPr lang="el-GR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endParaRPr lang="en-US" dirty="0">
              <a:solidFill>
                <a:srgbClr val="202124"/>
              </a:solidFill>
              <a:latin typeface="Google Sans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Predicted Template Modeling Score (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pTM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)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measures the structural congruency between two folded protein structures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527DC3-94FC-2706-7608-3A162157A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357" y="1329957"/>
            <a:ext cx="7772400" cy="1151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00E5FA-8D12-0218-5915-C75CC593C3E3}"/>
              </a:ext>
            </a:extLst>
          </p:cNvPr>
          <p:cNvSpPr txBox="1"/>
          <p:nvPr/>
        </p:nvSpPr>
        <p:spPr>
          <a:xfrm>
            <a:off x="3722451" y="1582672"/>
            <a:ext cx="5564221" cy="899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0436DC-CAC5-28D5-0579-1C0777A7F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983" y="3833723"/>
            <a:ext cx="4923817" cy="259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30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AA63C-1C47-1ABD-B3F9-C1631A43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PyMOL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E81DF1-DDDA-6DC4-7CFB-92BDC891F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6081" y="1468538"/>
            <a:ext cx="4297719" cy="3510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68E78-9FDB-988C-3399-29B3C3BDB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8538"/>
            <a:ext cx="4206871" cy="38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6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9BFF1-8EB3-54BA-9E36-5B66CC186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739"/>
          </a:xfrm>
        </p:spPr>
        <p:txBody>
          <a:bodyPr/>
          <a:lstStyle/>
          <a:p>
            <a:r>
              <a:rPr lang="en-US" dirty="0" err="1"/>
              <a:t>PyMOL</a:t>
            </a:r>
            <a:r>
              <a:rPr lang="en-US" dirty="0"/>
              <a:t> structure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F7CDA-0A56-7E09-4ECE-7819C52BB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498" y="5165455"/>
            <a:ext cx="10515600" cy="1488264"/>
          </a:xfrm>
        </p:spPr>
        <p:txBody>
          <a:bodyPr/>
          <a:lstStyle/>
          <a:p>
            <a:r>
              <a:rPr lang="en-US" dirty="0"/>
              <a:t>AlphaFold2 outputs two model accuracy estimation scores, </a:t>
            </a:r>
            <a:r>
              <a:rPr lang="en-US" dirty="0" err="1"/>
              <a:t>pLDDT</a:t>
            </a:r>
            <a:r>
              <a:rPr lang="en-US" dirty="0"/>
              <a:t>, and </a:t>
            </a:r>
            <a:r>
              <a:rPr lang="en-US" dirty="0" err="1"/>
              <a:t>pTM</a:t>
            </a:r>
            <a:r>
              <a:rPr lang="en-US" dirty="0"/>
              <a:t>, enabling the user to judge the reliability of the predicted structures.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8E816-F0E1-3DFE-1B04-04D8258B3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044" y="1240257"/>
            <a:ext cx="5331911" cy="38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8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A4A7-6D5F-9099-CB81-5781BDE9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visualization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A99FBA-AEE5-09AC-F4F5-4B979EE21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251" y="1690688"/>
            <a:ext cx="6527754" cy="3265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D51D9-131B-4107-F835-303DBB4C4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9" y="345512"/>
            <a:ext cx="2567786" cy="2977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4A585C-D0F1-BAA0-5318-3BCA2DCFB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776" y="4051542"/>
            <a:ext cx="3371024" cy="23233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55630A-E641-2177-1492-3F083A0DA105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7470005" y="1834396"/>
            <a:ext cx="658004" cy="402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7A978A-4F62-1919-3D5D-7EB24BD9FFE9}"/>
              </a:ext>
            </a:extLst>
          </p:cNvPr>
          <p:cNvCxnSpPr>
            <a:endCxn id="6" idx="1"/>
          </p:cNvCxnSpPr>
          <p:nvPr/>
        </p:nvCxnSpPr>
        <p:spPr>
          <a:xfrm>
            <a:off x="4649821" y="3826213"/>
            <a:ext cx="3332955" cy="138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934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0F5B2-1CFF-CBBB-0E00-B006C3DB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Downloading high quality images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7AF421-8919-A331-6399-3D247FBA2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9582" y="2147229"/>
            <a:ext cx="40767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90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Macintosh PowerPoint</Application>
  <PresentationFormat>Widescreen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Google Sans</vt:lpstr>
      <vt:lpstr>Office Theme</vt:lpstr>
      <vt:lpstr>Case Study using AlphaFold2</vt:lpstr>
      <vt:lpstr>PowerPoint Presentation</vt:lpstr>
      <vt:lpstr>AlphaFold</vt:lpstr>
      <vt:lpstr>AlphaFold</vt:lpstr>
      <vt:lpstr>PyMOL</vt:lpstr>
      <vt:lpstr>PyMOL structure loading</vt:lpstr>
      <vt:lpstr>Structure visualization</vt:lpstr>
      <vt:lpstr>Downloading high quality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using AlphaFold2</dc:title>
  <dc:creator>Siva Shanmugam Nallattinputhur Radhakrishnan</dc:creator>
  <cp:lastModifiedBy>Siva Shanmugam Nallattinputhur Radhakrishnan</cp:lastModifiedBy>
  <cp:revision>1</cp:revision>
  <dcterms:created xsi:type="dcterms:W3CDTF">2023-10-12T18:54:59Z</dcterms:created>
  <dcterms:modified xsi:type="dcterms:W3CDTF">2023-10-12T18:55:31Z</dcterms:modified>
</cp:coreProperties>
</file>